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8" r:id="rId2"/>
    <p:sldId id="347" r:id="rId3"/>
    <p:sldId id="346" r:id="rId4"/>
    <p:sldId id="349" r:id="rId5"/>
    <p:sldId id="350" r:id="rId6"/>
    <p:sldId id="351" r:id="rId7"/>
    <p:sldId id="352" r:id="rId8"/>
    <p:sldId id="353" r:id="rId9"/>
    <p:sldId id="355" r:id="rId10"/>
    <p:sldId id="354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2A38"/>
    <a:srgbClr val="0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2658" autoAdjust="0"/>
    <p:restoredTop sz="94660"/>
  </p:normalViewPr>
  <p:slideViewPr>
    <p:cSldViewPr snapToGrid="0">
      <p:cViewPr varScale="1">
        <p:scale>
          <a:sx n="58" d="100"/>
          <a:sy n="58" d="100"/>
        </p:scale>
        <p:origin x="5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4425" y="5017168"/>
            <a:ext cx="4941887" cy="332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+mn-lt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23" name="Текст 21">
            <a:extLst>
              <a:ext uri="{FF2B5EF4-FFF2-40B4-BE49-F238E27FC236}">
                <a16:creationId xmlns:a16="http://schemas.microsoft.com/office/drawing/2014/main" id="{66CF4B95-F143-724F-8317-E4CC3AE87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4424" y="5369560"/>
            <a:ext cx="4941887" cy="626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4424" y="3305868"/>
            <a:ext cx="8245475" cy="1631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200" baseline="0">
                <a:latin typeface="+mn-lt"/>
              </a:defRPr>
            </a:lvl1pPr>
          </a:lstStyle>
          <a:p>
            <a:pPr lvl="0"/>
            <a:r>
              <a:rPr lang="ru-RU" dirty="0"/>
              <a:t>Название</a:t>
            </a:r>
          </a:p>
        </p:txBody>
      </p:sp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718" t="1" r="38529" b="65080"/>
          <a:stretch>
            <a:fillRect/>
          </a:stretch>
        </p:blipFill>
        <p:spPr>
          <a:xfrm>
            <a:off x="9152238" y="4937473"/>
            <a:ext cx="3039763" cy="1920528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081BE7-21AF-374F-99B5-6AC706A08C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1670" y="-241611"/>
            <a:ext cx="7620000" cy="41402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2486513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№5 Конта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Текст 14">
            <a:extLst>
              <a:ext uri="{FF2B5EF4-FFF2-40B4-BE49-F238E27FC236}">
                <a16:creationId xmlns:a16="http://schemas.microsoft.com/office/drawing/2014/main" id="{30D97CAA-EBAD-C949-9EBD-D89013F143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81011" y="3020191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@</a:t>
            </a:r>
            <a:r>
              <a:rPr lang="en-US" dirty="0" err="1"/>
              <a:t>mail.ru</a:t>
            </a:r>
            <a:endParaRPr lang="ru-RU" dirty="0"/>
          </a:p>
        </p:txBody>
      </p:sp>
      <p:sp>
        <p:nvSpPr>
          <p:cNvPr id="21" name="Текст 14">
            <a:extLst>
              <a:ext uri="{FF2B5EF4-FFF2-40B4-BE49-F238E27FC236}">
                <a16:creationId xmlns:a16="http://schemas.microsoft.com/office/drawing/2014/main" id="{502AF755-FD50-9D44-900A-E3019CE244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81011" y="4305763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https://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E6F1457C-E0C7-8143-A77B-3EB838789E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81011" y="1736525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+7 111 111 11 11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184F45-7EA4-CA47-BA98-2FD31F964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775" y="1525062"/>
            <a:ext cx="774700" cy="774700"/>
          </a:xfrm>
          <a:prstGeom prst="rect">
            <a:avLst/>
          </a:prstGeom>
        </p:spPr>
      </p:pic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Контакты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2C87B6-FAF6-344B-BA44-C207656E2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775" y="2820321"/>
            <a:ext cx="774700" cy="7747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7557913-73B7-2249-8CD3-665660B2EB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0775" y="4115580"/>
            <a:ext cx="774700" cy="774700"/>
          </a:xfrm>
          <a:prstGeom prst="rect">
            <a:avLst/>
          </a:prstGeom>
        </p:spPr>
      </p:pic>
      <p:sp>
        <p:nvSpPr>
          <p:cNvPr id="10" name="Объект 11">
            <a:extLst>
              <a:ext uri="{FF2B5EF4-FFF2-40B4-BE49-F238E27FC236}">
                <a16:creationId xmlns:a16="http://schemas.microsoft.com/office/drawing/2014/main" id="{FA009FB2-6AB9-6145-8D54-98CC88D82A9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05206" y="1534611"/>
            <a:ext cx="2541864" cy="25172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Текст 21">
            <a:extLst>
              <a:ext uri="{FF2B5EF4-FFF2-40B4-BE49-F238E27FC236}">
                <a16:creationId xmlns:a16="http://schemas.microsoft.com/office/drawing/2014/main" id="{4CDF883F-54CC-5F47-8E5F-F6CD09B12D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05206" y="4273407"/>
            <a:ext cx="2541864" cy="5679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pic>
        <p:nvPicPr>
          <p:cNvPr id="12" name="Рисунок 2" descr="Рисунок 2">
            <a:extLst>
              <a:ext uri="{FF2B5EF4-FFF2-40B4-BE49-F238E27FC236}">
                <a16:creationId xmlns:a16="http://schemas.microsoft.com/office/drawing/2014/main" id="{26DFB7BA-4C8A-E84C-A935-5DE2E633732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4338" b="26524"/>
          <a:stretch>
            <a:fillRect/>
          </a:stretch>
        </p:blipFill>
        <p:spPr>
          <a:xfrm>
            <a:off x="8538594" y="5062836"/>
            <a:ext cx="3653406" cy="179516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65256272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№ 6.1 Отбивка вертикальна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9">
            <a:extLst>
              <a:ext uri="{FF2B5EF4-FFF2-40B4-BE49-F238E27FC236}">
                <a16:creationId xmlns:a16="http://schemas.microsoft.com/office/drawing/2014/main" id="{9CEB2BC1-7D5D-2542-8DFB-60B972919C74}"/>
              </a:ext>
            </a:extLst>
          </p:cNvPr>
          <p:cNvSpPr/>
          <p:nvPr/>
        </p:nvSpPr>
        <p:spPr>
          <a:xfrm>
            <a:off x="6096000" y="-19821"/>
            <a:ext cx="6096000" cy="6877821"/>
          </a:xfrm>
          <a:prstGeom prst="rect">
            <a:avLst/>
          </a:prstGeom>
          <a:solidFill>
            <a:srgbClr val="FB2A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5">
                    <a:hueOff val="-10800000"/>
                    <a:satOff val="-100001"/>
                  </a:schemeClr>
                </a:solidFill>
              </a:defRPr>
            </a:pPr>
            <a:endParaRPr/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A66FA0BD-76B7-6549-B906-F70F69DBBE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00838" y="4400550"/>
            <a:ext cx="4957762" cy="21288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pic>
        <p:nvPicPr>
          <p:cNvPr id="6" name="Рисунок 212" descr="Рисунок 212">
            <a:extLst>
              <a:ext uri="{FF2B5EF4-FFF2-40B4-BE49-F238E27FC236}">
                <a16:creationId xmlns:a16="http://schemas.microsoft.com/office/drawing/2014/main" id="{7E738904-3DA2-3C4F-852F-C616D160DC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3472" r="34431"/>
          <a:stretch>
            <a:fillRect/>
          </a:stretch>
        </p:blipFill>
        <p:spPr>
          <a:xfrm>
            <a:off x="8564468" y="-29277"/>
            <a:ext cx="3627532" cy="207915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Объект 11">
            <a:extLst>
              <a:ext uri="{FF2B5EF4-FFF2-40B4-BE49-F238E27FC236}">
                <a16:creationId xmlns:a16="http://schemas.microsoft.com/office/drawing/2014/main" id="{53AC3A50-E340-EF4D-83DC-9FFFA784457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0" y="3622"/>
            <a:ext cx="6095999" cy="6877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20572336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712214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/>
        </p:nvSpPr>
        <p:spPr>
          <a:xfrm>
            <a:off x="1119188" y="1052512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+mn-lt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1795249"/>
            <a:ext cx="9826858" cy="39594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lang="ru-RU" dirty="0"/>
              <a:t>Текст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80F41BEF-94A2-9C4C-B439-19D1A93B31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3377593024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№1.2 Стандартный с под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19">
            <a:extLst>
              <a:ext uri="{FF2B5EF4-FFF2-40B4-BE49-F238E27FC236}">
                <a16:creationId xmlns:a16="http://schemas.microsoft.com/office/drawing/2014/main" id="{80D60D4D-D411-C448-8B2F-73273B7412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0775" y="1784350"/>
            <a:ext cx="5816920" cy="12356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/>
        </p:nvSpPr>
        <p:spPr>
          <a:xfrm>
            <a:off x="1121333" y="1544596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3129100"/>
            <a:ext cx="9826858" cy="262558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20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kumimoji="0" lang="ru-RU" sz="2800" b="0" i="0" u="none" strike="noStrike" kern="0" cap="none" spc="0" normalizeH="0" baseline="0" noProof="0" dirty="0">
                <a:ln>
                  <a:noFill/>
                </a:ln>
                <a:solidFill>
                  <a:srgbClr val="323332"/>
                </a:solidFill>
                <a:effectLst/>
                <a:uLnTx/>
                <a:uFillTx/>
                <a:latin typeface="Proxima Nova Regular"/>
                <a:sym typeface="Proxima Nova Regular"/>
              </a:rPr>
              <a:t>Текст</a:t>
            </a:r>
            <a:endParaRPr lang="ru-RU" dirty="0"/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C03CF996-D30A-1D42-8548-99ACDDB0D9A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700591041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№2.1 Разворот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4BDEDDB-9E1D-0E48-9D8E-9F1DB026A3C1}"/>
              </a:ext>
            </a:extLst>
          </p:cNvPr>
          <p:cNvSpPr/>
          <p:nvPr/>
        </p:nvSpPr>
        <p:spPr>
          <a:xfrm>
            <a:off x="1120776" y="1752695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1" name="Объект 11">
            <a:extLst>
              <a:ext uri="{FF2B5EF4-FFF2-40B4-BE49-F238E27FC236}">
                <a16:creationId xmlns:a16="http://schemas.microsoft.com/office/drawing/2014/main" id="{503C01EF-4C9F-0049-8732-4978984EC8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120775" y="1765428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95938" y="1998663"/>
            <a:ext cx="4616542" cy="377754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4154395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894" y="1978550"/>
            <a:ext cx="5196016" cy="374478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6E228E4-076B-C34A-8CA2-D2BEF8D08328}"/>
              </a:ext>
            </a:extLst>
          </p:cNvPr>
          <p:cNvSpPr/>
          <p:nvPr/>
        </p:nvSpPr>
        <p:spPr>
          <a:xfrm>
            <a:off x="6740756" y="1765428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89376F22-AB21-E943-B9CD-CDA46BD839B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740755" y="1778161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644871399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№3.1 Ноутбук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/>
        </p:nvSpPr>
        <p:spPr>
          <a:xfrm>
            <a:off x="1120775" y="1966143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7212" y="2379197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690" y="1511831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16910" y="1895913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105582050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№3.2 Ноутбук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/>
        </p:nvSpPr>
        <p:spPr>
          <a:xfrm>
            <a:off x="5807331" y="1969570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3768" y="2382624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57206" y="1585488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-648986" y="1969570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941394728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№4.1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/>
        </p:nvSpPr>
        <p:spPr>
          <a:xfrm flipV="1">
            <a:off x="7425505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20774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25505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6689861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лайд №4.2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/>
        </p:nvSpPr>
        <p:spPr>
          <a:xfrm flipV="1">
            <a:off x="1120774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046927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120774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84419667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hueOff val="-10800000"/>
            <a:satOff val="-10000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67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p:transition spd="med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9pPr>
    </p:titleStyle>
    <p:bodyStyle>
      <a:lvl1pPr marL="228600" marR="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1pPr>
      <a:lvl2pPr marL="723900" marR="0" indent="-2667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2pPr>
      <a:lvl3pPr marL="1234439" marR="0" indent="-320039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3pPr>
      <a:lvl4pPr marL="1727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4pPr>
      <a:lvl5pPr marL="21844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5pPr>
      <a:lvl6pPr marL="26416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6pPr>
      <a:lvl7pPr marL="30988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7pPr>
      <a:lvl8pPr marL="35560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8pPr>
      <a:lvl9pPr marL="4013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  <a:latin typeface="Helvetica" pitchFamily="2" charset="0"/>
              </a:rPr>
              <a:t>C++ language</a:t>
            </a:r>
            <a:endParaRPr lang="ru-RU" dirty="0">
              <a:solidFill>
                <a:schemeClr val="accent4"/>
              </a:solidFill>
              <a:latin typeface="Helvetica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BED250-277E-6A4B-BA2A-75D7E7AFBC6B}"/>
              </a:ext>
            </a:extLst>
          </p:cNvPr>
          <p:cNvSpPr txBox="1"/>
          <p:nvPr/>
        </p:nvSpPr>
        <p:spPr>
          <a:xfrm>
            <a:off x="1120775" y="1890881"/>
            <a:ext cx="9239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RU" sz="1800" b="0" i="0" u="none" strike="noStrike" cap="none" spc="0" normalizeH="0" baseline="0" dirty="0">
              <a:ln>
                <a:noFill/>
              </a:ln>
              <a:solidFill>
                <a:schemeClr val="accent4"/>
              </a:solidFill>
              <a:effectLst/>
              <a:uFillTx/>
              <a:latin typeface="Helvetica" pitchFamily="2" charset="0"/>
              <a:ea typeface="+mj-ea"/>
              <a:cs typeface="+mj-cs"/>
              <a:sym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4F85F1-B03E-9148-A655-BCE7E2C5ED20}"/>
              </a:ext>
            </a:extLst>
          </p:cNvPr>
          <p:cNvSpPr txBox="1"/>
          <p:nvPr/>
        </p:nvSpPr>
        <p:spPr>
          <a:xfrm>
            <a:off x="1181302" y="1619338"/>
            <a:ext cx="4407615" cy="2862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RU" b="1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Key features: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RU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Compiled language</a:t>
            </a:r>
          </a:p>
          <a:p>
            <a:pPr marL="285750" indent="-285750" hangingPunct="0">
              <a:buFont typeface="Arial" panose="020B0604020202020204" pitchFamily="34" charset="0"/>
              <a:buChar char="•"/>
            </a:pPr>
            <a:r>
              <a:rPr lang="en-RU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Multi-paradigm programming language:</a:t>
            </a:r>
          </a:p>
          <a:p>
            <a:pPr marL="742950" lvl="1" indent="-285750" hangingPunct="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P</a:t>
            </a:r>
            <a:r>
              <a:rPr lang="en-RU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rocedural</a:t>
            </a:r>
          </a:p>
          <a:p>
            <a:pPr marL="742950" lvl="1" indent="-285750" hangingPunct="0">
              <a:buFont typeface="Arial" panose="020B0604020202020204" pitchFamily="34" charset="0"/>
              <a:buChar char="•"/>
            </a:pPr>
            <a:r>
              <a:rPr lang="en-RU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Object-oriented</a:t>
            </a:r>
          </a:p>
          <a:p>
            <a:pPr marL="742950" lvl="1" indent="-285750" hangingPunct="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F</a:t>
            </a:r>
            <a:r>
              <a:rPr lang="en-RU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unctional</a:t>
            </a:r>
          </a:p>
          <a:p>
            <a:pPr marL="742950" lvl="1" indent="-285750" hangingPunct="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G</a:t>
            </a:r>
            <a:r>
              <a:rPr lang="en-RU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eneric</a:t>
            </a:r>
          </a:p>
          <a:p>
            <a:pPr marL="742950" lvl="1" indent="-285750" hangingPunct="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M</a:t>
            </a:r>
            <a:r>
              <a:rPr lang="en-RU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odular</a:t>
            </a:r>
            <a:endParaRPr kumimoji="0" lang="en-RU" b="0" i="0" u="none" strike="noStrike" cap="none" spc="0" normalizeH="0" baseline="0" dirty="0">
              <a:ln>
                <a:noFill/>
              </a:ln>
              <a:solidFill>
                <a:schemeClr val="accent4"/>
              </a:solidFill>
              <a:effectLst/>
              <a:uFillTx/>
              <a:latin typeface="Helvetica" pitchFamily="2" charset="0"/>
              <a:ea typeface="+mj-ea"/>
              <a:cs typeface="+mj-cs"/>
              <a:sym typeface="Calibri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RU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Standardized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RU" b="0" i="0" u="none" strike="noStrike" cap="none" spc="0" normalizeH="0" baseline="0" dirty="0">
              <a:ln>
                <a:noFill/>
              </a:ln>
              <a:solidFill>
                <a:schemeClr val="accent4"/>
              </a:solidFill>
              <a:effectLst/>
              <a:uFillTx/>
              <a:latin typeface="Helvetica" pitchFamily="2" charset="0"/>
              <a:ea typeface="+mj-ea"/>
              <a:cs typeface="+mj-cs"/>
              <a:sym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C29611-2C8E-2E4C-A00C-E398567AC715}"/>
              </a:ext>
            </a:extLst>
          </p:cNvPr>
          <p:cNvSpPr txBox="1"/>
          <p:nvPr/>
        </p:nvSpPr>
        <p:spPr>
          <a:xfrm>
            <a:off x="6390715" y="1619338"/>
            <a:ext cx="4542267" cy="25853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RU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Language versions (according to</a:t>
            </a:r>
            <a:r>
              <a:rPr kumimoji="0" lang="en-RU" b="0" i="0" u="none" strike="noStrike" cap="none" spc="0" normalizeH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 standard</a:t>
            </a:r>
            <a:r>
              <a:rPr kumimoji="0" lang="en-RU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):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RU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C++98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RU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C++03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RU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C++07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RU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C++11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RU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C++14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RU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C++17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RU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C++20</a:t>
            </a:r>
            <a:endParaRPr lang="en-US" dirty="0">
              <a:solidFill>
                <a:schemeClr val="accent4"/>
              </a:solidFill>
              <a:latin typeface="Helvetica" pitchFamily="2" charset="0"/>
              <a:ea typeface="+mj-ea"/>
              <a:cs typeface="+mj-cs"/>
              <a:sym typeface="Calibri"/>
            </a:endParaRPr>
          </a:p>
          <a:p>
            <a:pPr hangingPunct="0"/>
            <a:r>
              <a:rPr lang="en-RU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C++2</a:t>
            </a:r>
            <a:r>
              <a:rPr lang="en-US" dirty="0">
                <a:solidFill>
                  <a:schemeClr val="accent4"/>
                </a:solidFill>
                <a:latin typeface="Helvetica" pitchFamily="2" charset="0"/>
                <a:sym typeface="Calibri"/>
              </a:rPr>
              <a:t>3</a:t>
            </a:r>
            <a:endParaRPr lang="en-RU" dirty="0">
              <a:solidFill>
                <a:schemeClr val="accent4"/>
              </a:solidFill>
              <a:latin typeface="Helvetica" pitchFamily="2" charset="0"/>
              <a:sym typeface="Calibri"/>
            </a:endParaRPr>
          </a:p>
        </p:txBody>
      </p:sp>
      <p:pic>
        <p:nvPicPr>
          <p:cNvPr id="1026" name="Picture 2" descr="How gcc main.c Works. When writing a program in C language… | by Alexa S. |  Medium">
            <a:extLst>
              <a:ext uri="{FF2B5EF4-FFF2-40B4-BE49-F238E27FC236}">
                <a16:creationId xmlns:a16="http://schemas.microsoft.com/office/drawing/2014/main" id="{DA8BF221-35EB-A749-AC00-91C7F5BF00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6933" y="4084501"/>
            <a:ext cx="3143967" cy="2418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31575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4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chemeClr val="accent4"/>
                </a:solidFill>
              </a:rPr>
              <a:t>Scopes</a:t>
            </a:r>
            <a:endParaRPr lang="ru-RU" dirty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ECE401-B7A9-114B-9DCB-0A963546B30B}"/>
              </a:ext>
            </a:extLst>
          </p:cNvPr>
          <p:cNvSpPr txBox="1"/>
          <p:nvPr/>
        </p:nvSpPr>
        <p:spPr>
          <a:xfrm>
            <a:off x="1120775" y="1812576"/>
            <a:ext cx="7389585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hangingPunct="0"/>
            <a:r>
              <a:rPr lang="en-GB" b="1" dirty="0">
                <a:solidFill>
                  <a:schemeClr val="accent4"/>
                </a:solidFill>
              </a:rPr>
              <a:t>One definition rule</a:t>
            </a:r>
            <a:r>
              <a:rPr lang="en-GB" dirty="0">
                <a:solidFill>
                  <a:schemeClr val="accent4"/>
                </a:solidFill>
              </a:rPr>
              <a:t>:</a:t>
            </a:r>
            <a:endParaRPr lang="ru-RU" dirty="0">
              <a:solidFill>
                <a:schemeClr val="accent4"/>
              </a:solidFill>
            </a:endParaRPr>
          </a:p>
          <a:p>
            <a:pPr hangingPunct="0"/>
            <a:r>
              <a:rPr lang="en-GB" dirty="0">
                <a:solidFill>
                  <a:schemeClr val="accent4"/>
                </a:solidFill>
              </a:rPr>
              <a:t>A variable with a certain identifier can only be defined once in a scope.</a:t>
            </a:r>
            <a:endParaRPr kumimoji="0" lang="en-RU" sz="1800" b="0" i="0" u="none" strike="noStrike" cap="none" spc="0" normalizeH="0" baseline="0" dirty="0">
              <a:ln>
                <a:noFill/>
              </a:ln>
              <a:solidFill>
                <a:schemeClr val="accent4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C8D3C3-3D07-1F42-B912-586DD4AAFF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775" y="3412962"/>
            <a:ext cx="2057400" cy="1295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F7EA36-0350-6443-BDB9-33BC9CF22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448" y="3406596"/>
            <a:ext cx="2425700" cy="1828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A6FAA7A-DC77-8F42-800F-F2108F3FFA05}"/>
              </a:ext>
            </a:extLst>
          </p:cNvPr>
          <p:cNvSpPr txBox="1"/>
          <p:nvPr/>
        </p:nvSpPr>
        <p:spPr>
          <a:xfrm>
            <a:off x="6330448" y="3104066"/>
            <a:ext cx="191622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RU" sz="1800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BUT this code is ok: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86693B-41E8-2F44-8D2D-38B07FA883BA}"/>
              </a:ext>
            </a:extLst>
          </p:cNvPr>
          <p:cNvSpPr txBox="1"/>
          <p:nvPr/>
        </p:nvSpPr>
        <p:spPr>
          <a:xfrm>
            <a:off x="1120775" y="3104066"/>
            <a:ext cx="625618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RU" sz="1800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Error:</a:t>
            </a:r>
          </a:p>
        </p:txBody>
      </p:sp>
    </p:spTree>
    <p:extLst>
      <p:ext uri="{BB962C8B-B14F-4D97-AF65-F5344CB8AC3E}">
        <p14:creationId xmlns:p14="http://schemas.microsoft.com/office/powerpoint/2010/main" val="78899302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  <a:latin typeface="Helvetica" pitchFamily="2" charset="0"/>
              </a:rPr>
              <a:t>Program structure</a:t>
            </a:r>
            <a:endParaRPr lang="ru-RU" dirty="0">
              <a:solidFill>
                <a:schemeClr val="accent4"/>
              </a:solidFill>
              <a:latin typeface="Helvetica" pitchFamily="2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120774" y="1674674"/>
            <a:ext cx="9726295" cy="175432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A program is a sequence of instructions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A C++ program must have a main function.</a:t>
            </a:r>
            <a:endParaRPr lang="ru-RU" dirty="0">
              <a:solidFill>
                <a:schemeClr val="accent4"/>
              </a:solidFill>
              <a:latin typeface="Helvetica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Before the program code, you can specify header files.</a:t>
            </a:r>
            <a:br>
              <a:rPr lang="ru-RU" dirty="0">
                <a:solidFill>
                  <a:schemeClr val="accent4"/>
                </a:solidFill>
                <a:latin typeface="Helvetica" pitchFamily="2" charset="0"/>
              </a:rPr>
            </a:b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Example: </a:t>
            </a: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#include &lt;iostream&gt;</a:t>
            </a:r>
            <a:endParaRPr lang="ru-RU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Function body "is a sequence of instructions separated by a symbol ;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Usually, instructions are of three types: declaration, expression, control structure</a:t>
            </a:r>
            <a:endParaRPr lang="ru-RU" dirty="0">
              <a:solidFill>
                <a:schemeClr val="accent4"/>
              </a:solidFill>
              <a:latin typeface="Helvetica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E7AF30-B418-A741-A0A5-02B8358CF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050" y="3973010"/>
            <a:ext cx="55499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79965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Declarations</a:t>
            </a:r>
            <a:endParaRPr lang="ru-RU" dirty="0">
              <a:solidFill>
                <a:schemeClr val="accent4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1F88B1-FE81-7243-BC75-6C526EDD66DB}"/>
              </a:ext>
            </a:extLst>
          </p:cNvPr>
          <p:cNvSpPr txBox="1"/>
          <p:nvPr/>
        </p:nvSpPr>
        <p:spPr>
          <a:xfrm>
            <a:off x="1120775" y="1767016"/>
            <a:ext cx="9726295" cy="39703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A declaration is a statement in two or three parts: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b="1" dirty="0">
                <a:solidFill>
                  <a:srgbClr val="0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lang="en-US" altLang="ru-RU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identifier </a:t>
            </a:r>
            <a:r>
              <a:rPr lang="en-US" altLang="ru-RU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[= value or literal]</a:t>
            </a:r>
            <a:r>
              <a:rPr lang="en-US" altLang="ru-RU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ru-RU" altLang="ru-RU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b="1" dirty="0">
              <a:solidFill>
                <a:schemeClr val="accent1"/>
              </a:solidFill>
              <a:latin typeface="Helvetica" pitchFamily="2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With a declaration, you can create a variable: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b="1" dirty="0">
                <a:solidFill>
                  <a:srgbClr val="0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ru-RU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</a:t>
            </a:r>
            <a:r>
              <a:rPr lang="en-US" altLang="ru-RU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3</a:t>
            </a:r>
            <a:r>
              <a:rPr lang="en-US" altLang="ru-RU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altLang="ru-RU" b="1" dirty="0">
              <a:solidFill>
                <a:srgbClr val="0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Helvetica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chemeClr val="accent4"/>
                </a:solidFill>
                <a:latin typeface="Helvetica" pitchFamily="2" charset="0"/>
              </a:rPr>
              <a:t>Type:</a:t>
            </a:r>
            <a:endParaRPr lang="ru-RU" b="1" dirty="0">
              <a:solidFill>
                <a:schemeClr val="accent4"/>
              </a:solidFill>
              <a:latin typeface="Helvetica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In C ++, the type system is strict. This means that every variable in your code has one well-defined type. In Python, for example, this is not the case.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During the execution of your program, in the areas of RAM allocated for storing your local variables a new space of size corresponding to the size of the type of your variable is allocated in result of the declaration instruction.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Each type has a numeric value called the size of the type, which indicates how much space </a:t>
            </a:r>
            <a:r>
              <a:rPr lang="en-US" dirty="0">
                <a:solidFill>
                  <a:schemeClr val="accent4"/>
                </a:solidFill>
                <a:latin typeface="Helvetica" pitchFamily="2" charset="0"/>
              </a:rPr>
              <a:t>variables of this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 type take up in RAM.</a:t>
            </a:r>
          </a:p>
        </p:txBody>
      </p:sp>
    </p:spTree>
    <p:extLst>
      <p:ext uri="{BB962C8B-B14F-4D97-AF65-F5344CB8AC3E}">
        <p14:creationId xmlns:p14="http://schemas.microsoft.com/office/powerpoint/2010/main" val="45536234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Fundamental types</a:t>
            </a:r>
            <a:endParaRPr lang="ru-RU" dirty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1F88B1-FE81-7243-BC75-6C526EDD66DB}"/>
              </a:ext>
            </a:extLst>
          </p:cNvPr>
          <p:cNvSpPr txBox="1"/>
          <p:nvPr/>
        </p:nvSpPr>
        <p:spPr>
          <a:xfrm>
            <a:off x="1120775" y="1417675"/>
            <a:ext cx="10160945" cy="49859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C ++ has a specific set of built-in types: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 dirty="0">
              <a:solidFill>
                <a:schemeClr val="accent4"/>
              </a:solidFill>
              <a:latin typeface="Helvetica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4"/>
                </a:solidFill>
                <a:latin typeface="Helvetica" pitchFamily="2" charset="0"/>
              </a:rPr>
              <a:t>Integer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 variables: store only integer (possibly negative) values</a:t>
            </a:r>
            <a:endParaRPr lang="ru-RU" dirty="0">
              <a:solidFill>
                <a:schemeClr val="accent4"/>
              </a:solidFill>
              <a:latin typeface="Helvetica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4"/>
                </a:solidFill>
                <a:latin typeface="Helvetica" pitchFamily="2" charset="0"/>
              </a:rPr>
              <a:t>Real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 variables: store an arbitrary real number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4"/>
                </a:solidFill>
                <a:latin typeface="Helvetica" pitchFamily="2" charset="0"/>
              </a:rPr>
              <a:t>Boolean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 variables: store one of two possible values: true or false.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accent4"/>
                </a:solidFill>
                <a:latin typeface="Helvetica" pitchFamily="2" charset="0"/>
              </a:rPr>
              <a:t>Character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 variables: store an arbitrary character from an ASCII table (will discuss that later)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GB" dirty="0">
              <a:latin typeface="Helvetica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16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ru-RU" sz="1600" dirty="0">
                <a:solidFill>
                  <a:srgbClr val="7030A0"/>
                </a:solidFill>
                <a:latin typeface="Helvetica" pitchFamily="2" charset="0"/>
              </a:rPr>
              <a:t>		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GB" sz="1600" dirty="0">
                <a:solidFill>
                  <a:schemeClr val="accent4"/>
                </a:solidFill>
                <a:latin typeface="Helvetica" pitchFamily="2" charset="0"/>
              </a:rPr>
              <a:t>Size: 4 bytes. Stores integers in the range [-2 ^ 31, 2 ^ 31 - 1]</a:t>
            </a:r>
            <a:endParaRPr lang="ru-RU" sz="1600" dirty="0">
              <a:solidFill>
                <a:schemeClr val="accent4"/>
              </a:solidFill>
              <a:latin typeface="Helvetica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unsigned</a:t>
            </a:r>
            <a:r>
              <a:rPr lang="ru-RU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GB" sz="1600" dirty="0">
                <a:solidFill>
                  <a:schemeClr val="accent4"/>
                </a:solidFill>
                <a:latin typeface="Helvetica" pitchFamily="2" charset="0"/>
              </a:rPr>
              <a:t>Size: 4 bytes. Stores positive integers in the range [0, 2 ^ 32 - 1]</a:t>
            </a:r>
            <a:endParaRPr lang="ru-RU" sz="1600" dirty="0">
              <a:solidFill>
                <a:schemeClr val="accent4"/>
              </a:solidFill>
              <a:latin typeface="Helvetica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 long</a:t>
            </a:r>
            <a:r>
              <a:rPr lang="ru-RU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GB" sz="1600" dirty="0">
                <a:solidFill>
                  <a:schemeClr val="accent4"/>
                </a:solidFill>
                <a:latin typeface="Helvetica" pitchFamily="2" charset="0"/>
              </a:rPr>
              <a:t>Size: 8 bytes. Stores integers in the range [-2 ^ 63, 2 ^ 63 - 1]</a:t>
            </a:r>
            <a:endParaRPr lang="en-US" sz="1600" dirty="0">
              <a:solidFill>
                <a:schemeClr val="accent4"/>
              </a:solidFill>
              <a:latin typeface="Helvetica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unsigned long long</a:t>
            </a:r>
            <a:r>
              <a:rPr lang="ru-RU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GB" sz="1600" dirty="0">
                <a:solidFill>
                  <a:schemeClr val="accent4"/>
                </a:solidFill>
                <a:latin typeface="Helvetica" pitchFamily="2" charset="0"/>
              </a:rPr>
              <a:t>Size: 8 bytes. Stores positive integers in the range [0, 2 ^ 64 - 1]</a:t>
            </a:r>
            <a:endParaRPr lang="en-US" sz="1600" dirty="0">
              <a:solidFill>
                <a:schemeClr val="accent4"/>
              </a:solidFill>
              <a:latin typeface="Helvetica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7030A0"/>
              </a:solidFill>
              <a:latin typeface="Helvetica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ru-RU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GB" sz="1600" dirty="0">
                <a:solidFill>
                  <a:schemeClr val="accent4"/>
                </a:solidFill>
                <a:latin typeface="Helvetica" pitchFamily="2" charset="0"/>
              </a:rPr>
              <a:t>Size: 4 bytes. Stores an approximate value of </a:t>
            </a:r>
            <a:r>
              <a:rPr lang="en-US" sz="1600" dirty="0">
                <a:solidFill>
                  <a:schemeClr val="accent4"/>
                </a:solidFill>
                <a:latin typeface="Helvetica" pitchFamily="2" charset="0"/>
              </a:rPr>
              <a:t>a</a:t>
            </a:r>
            <a:r>
              <a:rPr lang="en-GB" sz="1600" dirty="0">
                <a:solidFill>
                  <a:schemeClr val="accent4"/>
                </a:solidFill>
                <a:latin typeface="Helvetica" pitchFamily="2" charset="0"/>
              </a:rPr>
              <a:t> real number</a:t>
            </a:r>
            <a:endParaRPr lang="ru-RU" sz="1600" dirty="0">
              <a:solidFill>
                <a:schemeClr val="accent4"/>
              </a:solidFill>
              <a:latin typeface="Helvetica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ru-RU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GB" sz="1600" dirty="0">
                <a:solidFill>
                  <a:schemeClr val="accent4"/>
                </a:solidFill>
                <a:latin typeface="Helvetica" pitchFamily="2" charset="0"/>
              </a:rPr>
              <a:t>Size: 8 bytes. Stores an approximate value of the a number with double precision</a:t>
            </a:r>
            <a:endParaRPr lang="en-US" sz="1600" dirty="0">
              <a:solidFill>
                <a:schemeClr val="accent4"/>
              </a:solidFill>
              <a:latin typeface="Helvetica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 double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ru-RU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GB" sz="1600" dirty="0">
                <a:solidFill>
                  <a:schemeClr val="accent4"/>
                </a:solidFill>
                <a:latin typeface="Helvetica" pitchFamily="2" charset="0"/>
              </a:rPr>
              <a:t>Size: 16 bytes. Stores an approximate value of the a number with 4x precision</a:t>
            </a:r>
            <a:endParaRPr lang="en-US" sz="1600" dirty="0">
              <a:solidFill>
                <a:schemeClr val="accent4"/>
              </a:solidFill>
              <a:latin typeface="Helvetica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7030A0"/>
              </a:solidFill>
              <a:latin typeface="Helvetica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ru-RU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GB" sz="1600" dirty="0">
                <a:solidFill>
                  <a:schemeClr val="accent4"/>
                </a:solidFill>
                <a:latin typeface="Helvetica" pitchFamily="2" charset="0"/>
              </a:rPr>
              <a:t>Size: 1 byte.   Stores a Boolean value: true or false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7030A0"/>
              </a:solidFill>
              <a:latin typeface="Helvetica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ru-RU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US" sz="1600" dirty="0">
                <a:solidFill>
                  <a:srgbClr val="7030A0"/>
                </a:solidFill>
                <a:latin typeface="Helvetica" pitchFamily="2" charset="0"/>
              </a:rPr>
              <a:t>	</a:t>
            </a:r>
            <a:r>
              <a:rPr lang="en-GB" sz="1600" dirty="0">
                <a:solidFill>
                  <a:schemeClr val="accent4"/>
                </a:solidFill>
                <a:latin typeface="Helvetica" pitchFamily="2" charset="0"/>
              </a:rPr>
              <a:t>Size: 1 byte.   Stores a character from ASCII table</a:t>
            </a:r>
          </a:p>
        </p:txBody>
      </p:sp>
    </p:spTree>
    <p:extLst>
      <p:ext uri="{BB962C8B-B14F-4D97-AF65-F5344CB8AC3E}">
        <p14:creationId xmlns:p14="http://schemas.microsoft.com/office/powerpoint/2010/main" val="247996186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Identifiers</a:t>
            </a:r>
            <a:endParaRPr lang="ru-RU" dirty="0"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1F88B1-FE81-7243-BC75-6C526EDD66DB}"/>
              </a:ext>
            </a:extLst>
          </p:cNvPr>
          <p:cNvSpPr txBox="1"/>
          <p:nvPr/>
        </p:nvSpPr>
        <p:spPr>
          <a:xfrm>
            <a:off x="1120775" y="1388678"/>
            <a:ext cx="10160945" cy="1754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Any sequence of Latin letters, numbers and underscores that does not begin with a number and is not a </a:t>
            </a:r>
            <a:r>
              <a:rPr lang="en-GB" b="1" dirty="0">
                <a:solidFill>
                  <a:schemeClr val="accent4"/>
                </a:solidFill>
                <a:latin typeface="Helvetica" pitchFamily="2" charset="0"/>
              </a:rPr>
              <a:t>keyword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 can be used as an identifier</a:t>
            </a:r>
            <a:r>
              <a:rPr lang="en-US" dirty="0">
                <a:solidFill>
                  <a:schemeClr val="accent4"/>
                </a:solidFill>
                <a:latin typeface="Helvetica" pitchFamily="2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chemeClr val="accent4"/>
              </a:solidFill>
              <a:latin typeface="Helvetica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accent4"/>
                </a:solidFill>
                <a:latin typeface="Helvetica" pitchFamily="2" charset="0"/>
              </a:rPr>
              <a:t>Example: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a_simple_identifier</a:t>
            </a:r>
            <a:endParaRPr lang="en-GB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x_dir1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F14917-E020-A649-96A5-D1FB306F5781}"/>
              </a:ext>
            </a:extLst>
          </p:cNvPr>
          <p:cNvSpPr txBox="1"/>
          <p:nvPr/>
        </p:nvSpPr>
        <p:spPr>
          <a:xfrm>
            <a:off x="1120775" y="3352275"/>
            <a:ext cx="4975225" cy="2862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accent4"/>
                </a:solidFill>
                <a:latin typeface="Helvetica" pitchFamily="2" charset="0"/>
              </a:rPr>
              <a:t>Keywords: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chemeClr val="accent4"/>
              </a:solidFill>
              <a:latin typeface="Helvetica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switch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en-GB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02DB45-BEE9-C04A-8050-7C1B5AFBBE9D}"/>
              </a:ext>
            </a:extLst>
          </p:cNvPr>
          <p:cNvSpPr txBox="1"/>
          <p:nvPr/>
        </p:nvSpPr>
        <p:spPr>
          <a:xfrm>
            <a:off x="6096000" y="3352274"/>
            <a:ext cx="4975225" cy="2862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chemeClr val="accent4"/>
                </a:solidFill>
                <a:latin typeface="Helvetica" pitchFamily="2" charset="0"/>
              </a:rPr>
              <a:t>NON</a:t>
            </a:r>
            <a:r>
              <a:rPr lang="en-US" dirty="0">
                <a:solidFill>
                  <a:schemeClr val="accent4"/>
                </a:solidFill>
                <a:latin typeface="Helvetica" pitchFamily="2" charset="0"/>
              </a:rPr>
              <a:t>-Keywords: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chemeClr val="accent4"/>
              </a:solidFill>
              <a:latin typeface="Helvetica" pitchFamily="2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endParaRPr lang="en-US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cin</a:t>
            </a:r>
            <a:endParaRPr lang="en-US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endParaRPr lang="en-US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Helvetica" pitchFamily="2" charset="0"/>
              </a:rPr>
              <a:t>…</a:t>
            </a:r>
            <a:endParaRPr lang="en-GB" b="1" dirty="0">
              <a:solidFill>
                <a:srgbClr val="7030A0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19595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Literals</a:t>
            </a:r>
            <a:endParaRPr lang="ru-RU" dirty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1F88B1-FE81-7243-BC75-6C526EDD66DB}"/>
              </a:ext>
            </a:extLst>
          </p:cNvPr>
          <p:cNvSpPr txBox="1"/>
          <p:nvPr/>
        </p:nvSpPr>
        <p:spPr>
          <a:xfrm>
            <a:off x="1120775" y="1729945"/>
            <a:ext cx="10160945" cy="34163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dirty="0">
                <a:solidFill>
                  <a:schemeClr val="accent4"/>
                </a:solidFill>
              </a:rPr>
              <a:t>A literal is a typed special value that can be used to initialize a variable.</a:t>
            </a:r>
            <a:endParaRPr lang="ru-RU" dirty="0">
              <a:solidFill>
                <a:schemeClr val="accent4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dirty="0">
                <a:solidFill>
                  <a:schemeClr val="accent4"/>
                </a:solidFill>
              </a:rPr>
              <a:t>most primitive types have literals of their own.</a:t>
            </a:r>
            <a:endParaRPr lang="ru-RU" dirty="0">
              <a:solidFill>
                <a:schemeClr val="accent4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dirty="0">
              <a:solidFill>
                <a:schemeClr val="accent4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dirty="0">
                <a:solidFill>
                  <a:schemeClr val="accent4"/>
                </a:solidFill>
              </a:rPr>
              <a:t>Examples:</a:t>
            </a:r>
            <a:endParaRPr lang="ru-RU" dirty="0">
              <a:solidFill>
                <a:schemeClr val="accent4"/>
              </a:solidFill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int</a:t>
            </a:r>
            <a:endParaRPr lang="ru-RU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’a’		char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		bool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	bool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	string </a:t>
            </a:r>
            <a:r>
              <a:rPr lang="en-US" dirty="0">
                <a:solidFill>
                  <a:schemeClr val="accent4"/>
                </a:solidFill>
                <a:latin typeface="Helvetica" pitchFamily="2" charset="0"/>
                <a:cs typeface="Courier New" panose="02070309020205020404" pitchFamily="49" charset="0"/>
              </a:rPr>
              <a:t>literal (will discuss later)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0.2f		float </a:t>
            </a:r>
            <a:r>
              <a:rPr lang="en-US" dirty="0">
                <a:solidFill>
                  <a:schemeClr val="accent4"/>
                </a:solidFill>
                <a:latin typeface="Helvetica" pitchFamily="2" charset="0"/>
                <a:cs typeface="Courier New" panose="02070309020205020404" pitchFamily="49" charset="0"/>
              </a:rPr>
              <a:t>literal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0.3		double </a:t>
            </a:r>
            <a:r>
              <a:rPr lang="en-US" dirty="0">
                <a:solidFill>
                  <a:schemeClr val="accent4"/>
                </a:solidFill>
                <a:latin typeface="Helvetica" pitchFamily="2" charset="0"/>
                <a:cs typeface="Courier New" panose="02070309020205020404" pitchFamily="49" charset="0"/>
              </a:rPr>
              <a:t>literal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en-US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pointer </a:t>
            </a:r>
            <a:r>
              <a:rPr lang="en-US" dirty="0">
                <a:solidFill>
                  <a:schemeClr val="accent4"/>
                </a:solidFill>
                <a:latin typeface="Helvetica" pitchFamily="2" charset="0"/>
                <a:cs typeface="Courier New" panose="02070309020205020404" pitchFamily="49" charset="0"/>
              </a:rPr>
              <a:t>literal (will discuss later)</a:t>
            </a:r>
          </a:p>
        </p:txBody>
      </p:sp>
    </p:spTree>
    <p:extLst>
      <p:ext uri="{BB962C8B-B14F-4D97-AF65-F5344CB8AC3E}">
        <p14:creationId xmlns:p14="http://schemas.microsoft.com/office/powerpoint/2010/main" val="136499134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chemeClr val="accent4"/>
                </a:solidFill>
              </a:rPr>
              <a:t>Variable definitions with literals</a:t>
            </a:r>
            <a:endParaRPr lang="ru-RU" dirty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340909-5DE2-D141-A838-CA924265071C}"/>
              </a:ext>
            </a:extLst>
          </p:cNvPr>
          <p:cNvSpPr txBox="1"/>
          <p:nvPr/>
        </p:nvSpPr>
        <p:spPr>
          <a:xfrm>
            <a:off x="1232852" y="1466419"/>
            <a:ext cx="9726295" cy="45243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hangingPunct="0"/>
            <a:r>
              <a:rPr lang="en-GB" b="1" dirty="0">
                <a:solidFill>
                  <a:schemeClr val="accent4"/>
                </a:solidFill>
                <a:latin typeface="Helvetica" pitchFamily="2" charset="0"/>
              </a:rPr>
              <a:t>Examples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:</a:t>
            </a:r>
            <a:br>
              <a:rPr lang="en-GB" dirty="0">
                <a:solidFill>
                  <a:schemeClr val="accent4"/>
                </a:solidFill>
                <a:latin typeface="Helvetica" pitchFamily="2" charset="0"/>
              </a:rPr>
            </a:b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x = 5;</a:t>
            </a:r>
            <a:b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bool y = true;</a:t>
            </a:r>
            <a:b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 z = 5.1f;</a:t>
            </a:r>
            <a:b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 k = 5.0;</a:t>
            </a:r>
            <a:b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 long p = 5ll;</a:t>
            </a:r>
            <a:b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GB" dirty="0">
              <a:solidFill>
                <a:schemeClr val="accent4"/>
              </a:solidFill>
              <a:latin typeface="Helvetica" pitchFamily="2" charset="0"/>
            </a:endParaRPr>
          </a:p>
          <a:p>
            <a:pPr hangingPunct="0"/>
            <a:r>
              <a:rPr lang="en-GB" b="1" dirty="0">
                <a:solidFill>
                  <a:schemeClr val="accent4"/>
                </a:solidFill>
                <a:latin typeface="Helvetica" pitchFamily="2" charset="0"/>
              </a:rPr>
              <a:t>Implicit type conversions</a:t>
            </a:r>
            <a:endParaRPr lang="en-GB" dirty="0">
              <a:solidFill>
                <a:schemeClr val="accent4"/>
              </a:solidFill>
              <a:latin typeface="Helvetica" pitchFamily="2" charset="0"/>
            </a:endParaRPr>
          </a:p>
          <a:p>
            <a:pPr hangingPunct="0"/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if you try to initialize a variable of a certain type with a certain literal of another type, in some cases it will work (and in some it will be an error).</a:t>
            </a:r>
          </a:p>
          <a:p>
            <a:pPr hangingPunct="0"/>
            <a:endParaRPr kumimoji="0" lang="en-GB" b="0" i="0" u="none" strike="noStrike" cap="none" spc="0" normalizeH="0" baseline="0" dirty="0">
              <a:ln>
                <a:noFill/>
              </a:ln>
              <a:solidFill>
                <a:schemeClr val="accent4"/>
              </a:solidFill>
              <a:effectLst/>
              <a:uFillTx/>
              <a:latin typeface="Helvetica" pitchFamily="2" charset="0"/>
              <a:ea typeface="+mj-ea"/>
              <a:cs typeface="+mj-cs"/>
              <a:sym typeface="Calibri"/>
            </a:endParaRPr>
          </a:p>
          <a:p>
            <a:pPr hangingPunct="0"/>
            <a:r>
              <a:rPr lang="en-GB" b="1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Examples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:</a:t>
            </a:r>
          </a:p>
          <a:p>
            <a:pPr hangingPunct="0"/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int x = 5.8;</a:t>
            </a:r>
          </a:p>
          <a:p>
            <a:pPr hangingPunct="0"/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bool y = 1;</a:t>
            </a:r>
          </a:p>
          <a:p>
            <a:pPr hangingPunct="0"/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float z = 5.1;</a:t>
            </a:r>
          </a:p>
          <a:p>
            <a:pPr hangingPunct="0"/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double k = 5;</a:t>
            </a:r>
          </a:p>
        </p:txBody>
      </p:sp>
    </p:spTree>
    <p:extLst>
      <p:ext uri="{BB962C8B-B14F-4D97-AF65-F5344CB8AC3E}">
        <p14:creationId xmlns:p14="http://schemas.microsoft.com/office/powerpoint/2010/main" val="220884292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Other examples of implicit conversions</a:t>
            </a:r>
            <a:endParaRPr lang="ru-RU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340909-5DE2-D141-A838-CA924265071C}"/>
              </a:ext>
            </a:extLst>
          </p:cNvPr>
          <p:cNvSpPr txBox="1"/>
          <p:nvPr/>
        </p:nvSpPr>
        <p:spPr>
          <a:xfrm>
            <a:off x="1120775" y="1408903"/>
            <a:ext cx="9726295" cy="25853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hangingPunct="0"/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bool 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  <a:ea typeface="+mj-ea"/>
                <a:cs typeface="Courier New" panose="02070309020205020404" pitchFamily="49" charset="0"/>
                <a:sym typeface="Calibri"/>
              </a:rPr>
              <a:t>&lt;–&gt;</a:t>
            </a: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 int</a:t>
            </a:r>
            <a:r>
              <a:rPr lang="en-GB" b="1" dirty="0">
                <a:solidFill>
                  <a:srgbClr val="323332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implicit conversions:</a:t>
            </a:r>
          </a:p>
          <a:p>
            <a:pPr hangingPunct="0"/>
            <a:endParaRPr lang="en-GB" dirty="0">
              <a:solidFill>
                <a:srgbClr val="323332"/>
              </a:solidFill>
              <a:latin typeface="Helvetica" pitchFamily="2" charset="0"/>
              <a:ea typeface="+mj-ea"/>
              <a:cs typeface="+mj-cs"/>
              <a:sym typeface="Calibri"/>
            </a:endParaRPr>
          </a:p>
          <a:p>
            <a:pPr hangingPunct="0"/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bool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–&gt; </a:t>
            </a: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int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:</a:t>
            </a:r>
          </a:p>
          <a:p>
            <a:pPr hangingPunct="0"/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false</a:t>
            </a:r>
            <a:r>
              <a:rPr lang="en-GB" dirty="0">
                <a:solidFill>
                  <a:srgbClr val="323332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–&gt;</a:t>
            </a:r>
            <a:r>
              <a:rPr lang="en-GB" dirty="0">
                <a:solidFill>
                  <a:srgbClr val="323332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</a:t>
            </a: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0</a:t>
            </a:r>
          </a:p>
          <a:p>
            <a:pPr hangingPunct="0"/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true</a:t>
            </a:r>
            <a:r>
              <a:rPr lang="en-GB" dirty="0">
                <a:solidFill>
                  <a:srgbClr val="323332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–&gt;</a:t>
            </a:r>
            <a:r>
              <a:rPr lang="en-GB" dirty="0">
                <a:solidFill>
                  <a:srgbClr val="323332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</a:t>
            </a: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1</a:t>
            </a:r>
          </a:p>
          <a:p>
            <a:pPr hangingPunct="0"/>
            <a:endParaRPr lang="en-GB" dirty="0">
              <a:solidFill>
                <a:srgbClr val="323332"/>
              </a:solidFill>
              <a:latin typeface="Helvetica" pitchFamily="2" charset="0"/>
              <a:ea typeface="+mj-ea"/>
              <a:cs typeface="+mj-cs"/>
              <a:sym typeface="Calibri"/>
            </a:endParaRPr>
          </a:p>
          <a:p>
            <a:pPr hangingPunct="0"/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int</a:t>
            </a:r>
            <a:r>
              <a:rPr lang="en-GB" dirty="0">
                <a:solidFill>
                  <a:srgbClr val="323332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–&gt;</a:t>
            </a:r>
            <a:r>
              <a:rPr lang="en-GB" dirty="0">
                <a:solidFill>
                  <a:srgbClr val="323332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</a:t>
            </a: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bool</a:t>
            </a:r>
            <a:r>
              <a:rPr lang="en-GB" dirty="0">
                <a:solidFill>
                  <a:srgbClr val="323332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:</a:t>
            </a:r>
          </a:p>
          <a:p>
            <a:pPr hangingPunct="0"/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0</a:t>
            </a:r>
            <a:r>
              <a:rPr lang="en-GB" dirty="0">
                <a:solidFill>
                  <a:srgbClr val="323332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–&gt;</a:t>
            </a:r>
            <a:r>
              <a:rPr lang="en-GB" dirty="0">
                <a:solidFill>
                  <a:srgbClr val="323332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</a:t>
            </a: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false</a:t>
            </a:r>
          </a:p>
          <a:p>
            <a:pPr hangingPunct="0"/>
            <a:r>
              <a:rPr lang="en-GB" u="sng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Every 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other number –&gt;</a:t>
            </a:r>
            <a:r>
              <a:rPr lang="en-GB" dirty="0">
                <a:solidFill>
                  <a:srgbClr val="323332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</a:t>
            </a: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true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4E88D4-A7E7-034A-8DDB-91217BA71CA6}"/>
              </a:ext>
            </a:extLst>
          </p:cNvPr>
          <p:cNvSpPr txBox="1"/>
          <p:nvPr/>
        </p:nvSpPr>
        <p:spPr>
          <a:xfrm>
            <a:off x="1120775" y="4194185"/>
            <a:ext cx="9838372" cy="2308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hangingPunct="0"/>
            <a:r>
              <a:rPr lang="en-US" b="1" u="sng" dirty="0">
                <a:solidFill>
                  <a:schemeClr val="accent4"/>
                </a:solidFill>
                <a:latin typeface="Helvetica" pitchFamily="2" charset="0"/>
              </a:rPr>
              <a:t>Rule</a:t>
            </a:r>
            <a:r>
              <a:rPr lang="en-US" dirty="0">
                <a:solidFill>
                  <a:schemeClr val="accent4"/>
                </a:solidFill>
                <a:latin typeface="Helvetica" pitchFamily="2" charset="0"/>
              </a:rPr>
              <a:t>: 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when converting between types of different sizes, it is important to follow the rule: a number that can be converted to a specific type should not exceed the range of values ​​of this type. Otherwise, a certain complex and ambiguous situation will occur, which is called overflow.</a:t>
            </a:r>
            <a:endParaRPr lang="ru-RU" dirty="0">
              <a:solidFill>
                <a:schemeClr val="accent4"/>
              </a:solidFill>
              <a:latin typeface="Helvetica" pitchFamily="2" charset="0"/>
            </a:endParaRPr>
          </a:p>
          <a:p>
            <a:pPr hangingPunct="0"/>
            <a:endParaRPr kumimoji="0" lang="ru-RU" b="0" i="0" u="none" strike="noStrike" cap="none" spc="0" normalizeH="0" baseline="0" dirty="0">
              <a:ln>
                <a:noFill/>
              </a:ln>
              <a:solidFill>
                <a:schemeClr val="accent4"/>
              </a:solidFill>
              <a:effectLst/>
              <a:uFillTx/>
              <a:latin typeface="Helvetica" pitchFamily="2" charset="0"/>
              <a:ea typeface="+mj-ea"/>
              <a:cs typeface="+mj-cs"/>
              <a:sym typeface="Calibri"/>
            </a:endParaRPr>
          </a:p>
          <a:p>
            <a:pPr hangingPunct="0"/>
            <a:r>
              <a:rPr lang="en-GB" b="1" dirty="0">
                <a:solidFill>
                  <a:schemeClr val="accent4"/>
                </a:solidFill>
                <a:latin typeface="Helvetica" pitchFamily="2" charset="0"/>
              </a:rPr>
              <a:t>Some more examples of implicit type conversions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:</a:t>
            </a:r>
          </a:p>
          <a:p>
            <a:pPr hangingPunct="0"/>
            <a:r>
              <a:rPr kumimoji="0" lang="en-GB" b="1" i="0" u="none" strike="noStrike" cap="none" spc="0" normalizeH="0" baseline="0" dirty="0">
                <a:ln>
                  <a:noFill/>
                </a:ln>
                <a:solidFill>
                  <a:srgbClr val="7030A0"/>
                </a:solidFill>
                <a:effectLst/>
                <a:uFillTx/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‘a’ + ‘b’</a:t>
            </a:r>
            <a:r>
              <a:rPr kumimoji="0" lang="en-GB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 –&gt; </a:t>
            </a:r>
            <a:r>
              <a:rPr kumimoji="0" lang="en-GB" b="1" i="0" u="none" strike="noStrike" cap="none" spc="0" normalizeH="0" baseline="0" dirty="0">
                <a:ln>
                  <a:noFill/>
                </a:ln>
                <a:solidFill>
                  <a:srgbClr val="7030A0"/>
                </a:solidFill>
                <a:effectLst/>
                <a:uFillTx/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int</a:t>
            </a:r>
            <a:r>
              <a:rPr kumimoji="0" lang="en-GB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	</a:t>
            </a:r>
            <a:r>
              <a:rPr kumimoji="0" lang="en-GB" b="1" i="0" u="none" strike="noStrike" cap="none" spc="0" normalizeH="0" baseline="0" dirty="0">
                <a:ln>
                  <a:noFill/>
                </a:ln>
                <a:solidFill>
                  <a:srgbClr val="7030A0"/>
                </a:solidFill>
                <a:effectLst/>
                <a:uFillTx/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char</a:t>
            </a:r>
            <a:r>
              <a:rPr kumimoji="0" lang="en-GB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 –&gt; </a:t>
            </a:r>
            <a:r>
              <a:rPr kumimoji="0" lang="en-GB" b="1" i="0" u="none" strike="noStrike" cap="none" spc="0" normalizeH="0" baseline="0" dirty="0">
                <a:ln>
                  <a:noFill/>
                </a:ln>
                <a:solidFill>
                  <a:srgbClr val="7030A0"/>
                </a:solidFill>
                <a:effectLst/>
                <a:uFillTx/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int</a:t>
            </a:r>
          </a:p>
          <a:p>
            <a:pPr hangingPunct="0"/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5/3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 –&gt; </a:t>
            </a: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int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  <a:ea typeface="+mj-ea"/>
                <a:cs typeface="+mj-cs"/>
                <a:sym typeface="Calibri"/>
              </a:rPr>
              <a:t>		division operator (will be discussed later) results in integer</a:t>
            </a:r>
          </a:p>
          <a:p>
            <a:pPr hangingPunct="0"/>
            <a:r>
              <a:rPr kumimoji="0" lang="en-GB" b="1" i="0" u="none" strike="noStrike" cap="none" spc="0" normalizeH="0" baseline="0" dirty="0">
                <a:ln>
                  <a:noFill/>
                </a:ln>
                <a:solidFill>
                  <a:srgbClr val="7030A0"/>
                </a:solidFill>
                <a:effectLst/>
                <a:uFillTx/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long long x = 5</a:t>
            </a:r>
            <a:r>
              <a:rPr kumimoji="0" lang="en-GB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	</a:t>
            </a:r>
            <a:r>
              <a:rPr kumimoji="0" lang="en-GB" b="1" i="0" u="none" strike="noStrike" cap="none" spc="0" normalizeH="0" baseline="0" dirty="0">
                <a:ln>
                  <a:noFill/>
                </a:ln>
                <a:solidFill>
                  <a:srgbClr val="7030A0"/>
                </a:solidFill>
                <a:effectLst/>
                <a:uFillTx/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int</a:t>
            </a:r>
            <a:r>
              <a:rPr kumimoji="0" lang="en-GB" b="0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Helvetica" pitchFamily="2" charset="0"/>
                <a:ea typeface="+mj-ea"/>
                <a:cs typeface="+mj-cs"/>
                <a:sym typeface="Calibri"/>
              </a:rPr>
              <a:t> –&gt; </a:t>
            </a:r>
            <a:r>
              <a:rPr lang="en-GB" b="1" dirty="0">
                <a:solidFill>
                  <a:srgbClr val="7030A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  <a:sym typeface="Calibri"/>
              </a:rPr>
              <a:t>long long</a:t>
            </a:r>
            <a:endParaRPr kumimoji="0" lang="en-RU" b="1" i="0" u="none" strike="noStrike" cap="none" spc="0" normalizeH="0" baseline="0" dirty="0">
              <a:ln>
                <a:noFill/>
              </a:ln>
              <a:solidFill>
                <a:srgbClr val="7030A0"/>
              </a:solidFill>
              <a:effectLst/>
              <a:uFillTx/>
              <a:latin typeface="Courier New" panose="02070309020205020404" pitchFamily="49" charset="0"/>
              <a:ea typeface="+mj-ea"/>
              <a:cs typeface="Courier New" panose="02070309020205020404" pitchFamily="49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107185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Scopes</a:t>
            </a:r>
            <a:endParaRPr lang="ru-RU" dirty="0">
              <a:solidFill>
                <a:schemeClr val="accent4"/>
              </a:solidFill>
              <a:latin typeface="Helvetica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39068E-0444-234E-92C6-D4B701356B9E}"/>
              </a:ext>
            </a:extLst>
          </p:cNvPr>
          <p:cNvSpPr txBox="1"/>
          <p:nvPr/>
        </p:nvSpPr>
        <p:spPr>
          <a:xfrm>
            <a:off x="1120775" y="1347769"/>
            <a:ext cx="10262937" cy="1754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Each name that appears in a C++ program is only visible in some possibly </a:t>
            </a:r>
            <a:r>
              <a:rPr lang="en-GB" dirty="0" err="1">
                <a:solidFill>
                  <a:schemeClr val="accent4"/>
                </a:solidFill>
                <a:latin typeface="Helvetica" pitchFamily="2" charset="0"/>
              </a:rPr>
              <a:t>discontiguous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 portion of the source code called its </a:t>
            </a:r>
            <a:r>
              <a:rPr lang="en-GB" i="1" dirty="0">
                <a:solidFill>
                  <a:schemeClr val="accent4"/>
                </a:solidFill>
                <a:latin typeface="Helvetica" pitchFamily="2" charset="0"/>
              </a:rPr>
              <a:t>scope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.</a:t>
            </a:r>
          </a:p>
          <a:p>
            <a:endParaRPr lang="en-GB" dirty="0">
              <a:solidFill>
                <a:schemeClr val="accent4"/>
              </a:solidFill>
              <a:latin typeface="Helvetica" pitchFamily="2" charset="0"/>
            </a:endParaRPr>
          </a:p>
          <a:p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Within a scope, unqualified name lookup can be used to associate the name with its declaration.</a:t>
            </a:r>
          </a:p>
          <a:p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There are different kinds of scopes: block scope, function arguments scope, namespace scope, enumeration scope, class scope, etc. But today we will only talk about one of them: </a:t>
            </a:r>
            <a:r>
              <a:rPr lang="en-GB" b="1" dirty="0">
                <a:solidFill>
                  <a:schemeClr val="accent4"/>
                </a:solidFill>
                <a:latin typeface="Helvetica" pitchFamily="2" charset="0"/>
              </a:rPr>
              <a:t>block scope</a:t>
            </a:r>
            <a:r>
              <a:rPr lang="en-GB" dirty="0">
                <a:solidFill>
                  <a:schemeClr val="accent4"/>
                </a:solidFill>
                <a:latin typeface="Helvetica" pitchFamily="2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516645-A0AA-EF45-81B2-789281E7732C}"/>
              </a:ext>
            </a:extLst>
          </p:cNvPr>
          <p:cNvSpPr txBox="1"/>
          <p:nvPr/>
        </p:nvSpPr>
        <p:spPr>
          <a:xfrm>
            <a:off x="1120775" y="3212617"/>
            <a:ext cx="4222082" cy="341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GB" b="1" i="0" dirty="0">
                <a:solidFill>
                  <a:schemeClr val="accent4"/>
                </a:solidFill>
                <a:effectLst/>
                <a:latin typeface="Helvetica" pitchFamily="2" charset="0"/>
              </a:rPr>
              <a:t>Block scope</a:t>
            </a:r>
          </a:p>
          <a:p>
            <a:pPr algn="l"/>
            <a:r>
              <a:rPr lang="en-GB" b="0" i="0" dirty="0">
                <a:solidFill>
                  <a:schemeClr val="accent4"/>
                </a:solidFill>
                <a:effectLst/>
                <a:latin typeface="Helvetica" pitchFamily="2" charset="0"/>
              </a:rPr>
              <a:t>The potential scope of a name declared in a </a:t>
            </a:r>
            <a:r>
              <a:rPr lang="en-GB" b="0" i="0" u="none" strike="noStrike" dirty="0">
                <a:solidFill>
                  <a:schemeClr val="accent4"/>
                </a:solidFill>
                <a:effectLst/>
                <a:latin typeface="Helvetica" pitchFamily="2" charset="0"/>
              </a:rPr>
              <a:t>block (compound statement)</a:t>
            </a:r>
            <a:r>
              <a:rPr lang="en-GB" b="0" i="0" dirty="0">
                <a:solidFill>
                  <a:schemeClr val="accent4"/>
                </a:solidFill>
                <a:effectLst/>
                <a:latin typeface="Helvetica" pitchFamily="2" charset="0"/>
              </a:rPr>
              <a:t> begins at the point of declaration and ends at the end of the block. Actual scope is the same as potential scope unless an identical name is declared in a nested block, in which case the potential scope of the name in the nested block is excluded from the actual scope of the name in the enclosing block.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59D654-5479-2046-B0AD-2C3EA5F9E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857" y="3462041"/>
            <a:ext cx="56642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04454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.Алгоритмы поиска">
  <a:themeElements>
    <a:clrScheme name="Тема Office">
      <a:dk1>
        <a:srgbClr val="323332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20332</TotalTime>
  <Words>1061</Words>
  <Application>Microsoft Office PowerPoint</Application>
  <PresentationFormat>Широкоэкранный</PresentationFormat>
  <Paragraphs>133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Arial</vt:lpstr>
      <vt:lpstr>Calibri</vt:lpstr>
      <vt:lpstr>Courier New</vt:lpstr>
      <vt:lpstr>Helvetica</vt:lpstr>
      <vt:lpstr>Proxima Nova Bold</vt:lpstr>
      <vt:lpstr>Proxima Nova Light</vt:lpstr>
      <vt:lpstr>Proxima Nova Regular</vt:lpstr>
      <vt:lpstr>3.Алгоритмы поиска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memes</dc:creator>
  <cp:lastModifiedBy>Клим Гольдштейн</cp:lastModifiedBy>
  <cp:revision>637</cp:revision>
  <dcterms:created xsi:type="dcterms:W3CDTF">2020-10-11T07:52:54Z</dcterms:created>
  <dcterms:modified xsi:type="dcterms:W3CDTF">2023-10-01T16:53:43Z</dcterms:modified>
</cp:coreProperties>
</file>